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82" r:id="rId2"/>
    <p:sldId id="256" r:id="rId3"/>
    <p:sldId id="269" r:id="rId4"/>
    <p:sldId id="268" r:id="rId5"/>
    <p:sldId id="270" r:id="rId6"/>
    <p:sldId id="271" r:id="rId7"/>
    <p:sldId id="272" r:id="rId8"/>
    <p:sldId id="273" r:id="rId9"/>
    <p:sldId id="274" r:id="rId10"/>
    <p:sldId id="278" r:id="rId11"/>
    <p:sldId id="275" r:id="rId12"/>
    <p:sldId id="276" r:id="rId13"/>
    <p:sldId id="277" r:id="rId14"/>
    <p:sldId id="281" r:id="rId15"/>
  </p:sldIdLst>
  <p:sldSz cx="12192000"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65"/>
    <p:restoredTop sz="94626"/>
  </p:normalViewPr>
  <p:slideViewPr>
    <p:cSldViewPr snapToGrid="0" snapToObjects="1" showGuides="1">
      <p:cViewPr varScale="1">
        <p:scale>
          <a:sx n="90" d="100"/>
          <a:sy n="90" d="100"/>
        </p:scale>
        <p:origin x="1392" y="216"/>
      </p:cViewPr>
      <p:guideLst>
        <p:guide orient="horz"/>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4-10T20:33:40.809"/>
    </inkml:context>
    <inkml:brush xml:id="br0">
      <inkml:brushProperty name="width" value="0.1" units="cm"/>
      <inkml:brushProperty name="height" value="0.1" units="cm"/>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1EB44-58B6-7F4B-9709-D6753EA525D6}" type="datetimeFigureOut">
              <a:rPr lang="en-US" smtClean="0"/>
              <a:t>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4D3389-0BD0-A34A-9658-0577CE2076D9}" type="slidenum">
              <a:rPr lang="en-US" smtClean="0"/>
              <a:t>‹#›</a:t>
            </a:fld>
            <a:endParaRPr lang="en-US"/>
          </a:p>
        </p:txBody>
      </p:sp>
    </p:spTree>
    <p:extLst>
      <p:ext uri="{BB962C8B-B14F-4D97-AF65-F5344CB8AC3E}">
        <p14:creationId xmlns:p14="http://schemas.microsoft.com/office/powerpoint/2010/main" val="9631804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4D3389-0BD0-A34A-9658-0577CE2076D9}" type="slidenum">
              <a:rPr lang="en-US" smtClean="0"/>
              <a:t>1</a:t>
            </a:fld>
            <a:endParaRPr lang="en-US"/>
          </a:p>
        </p:txBody>
      </p:sp>
    </p:spTree>
    <p:extLst>
      <p:ext uri="{BB962C8B-B14F-4D97-AF65-F5344CB8AC3E}">
        <p14:creationId xmlns:p14="http://schemas.microsoft.com/office/powerpoint/2010/main" val="295130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C735-AC99-2746-B7F3-97F09E759AD3}"/>
              </a:ext>
            </a:extLst>
          </p:cNvPr>
          <p:cNvSpPr>
            <a:spLocks noGrp="1"/>
          </p:cNvSpPr>
          <p:nvPr>
            <p:ph type="ctrTitle"/>
          </p:nvPr>
        </p:nvSpPr>
        <p:spPr>
          <a:xfrm>
            <a:off x="1524000" y="1496484"/>
            <a:ext cx="9144000" cy="318346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DDA610-CAF9-AF43-AAF8-9E14A491163E}"/>
              </a:ext>
            </a:extLst>
          </p:cNvPr>
          <p:cNvSpPr>
            <a:spLocks noGrp="1"/>
          </p:cNvSpPr>
          <p:nvPr>
            <p:ph type="subTitle" idx="1"/>
          </p:nvPr>
        </p:nvSpPr>
        <p:spPr>
          <a:xfrm>
            <a:off x="1524000" y="4802717"/>
            <a:ext cx="9144000" cy="220768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F9448C-315A-884B-9A2D-B0AE6D40BC23}"/>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8DACAAC5-39F9-DC4F-BC40-F8DE6BBB3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32175B-211A-034E-9B12-C37F0119134A}"/>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354292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115F7-884E-B94E-AE28-792BCB4251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453916-775F-7648-BB4A-2B747298D0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F180C-710B-6E44-9FE7-7704DBB5B342}"/>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96FA7B0E-5C09-6B45-9455-9E01024D9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73E75B-8ADF-114E-8321-CE9BCBBA982E}"/>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417438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45D43-DC17-8143-A9BF-65F9DD7330CE}"/>
              </a:ext>
            </a:extLst>
          </p:cNvPr>
          <p:cNvSpPr>
            <a:spLocks noGrp="1"/>
          </p:cNvSpPr>
          <p:nvPr>
            <p:ph type="title" orient="vert"/>
          </p:nvPr>
        </p:nvSpPr>
        <p:spPr>
          <a:xfrm>
            <a:off x="8724900" y="486834"/>
            <a:ext cx="2628900"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51EE01-897C-0D48-9DCF-9196C9EDDDF7}"/>
              </a:ext>
            </a:extLst>
          </p:cNvPr>
          <p:cNvSpPr>
            <a:spLocks noGrp="1"/>
          </p:cNvSpPr>
          <p:nvPr>
            <p:ph type="body" orient="vert" idx="1"/>
          </p:nvPr>
        </p:nvSpPr>
        <p:spPr>
          <a:xfrm>
            <a:off x="838200" y="486834"/>
            <a:ext cx="7734300"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11AB3-28D4-1B45-BC83-D0EF0738BF88}"/>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88BE4FCE-EA45-D74A-904F-8F096848B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7AD5F9-1653-5F40-82E5-43F85EB51362}"/>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76063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6444-1CA6-3945-BD73-63D0B718AF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26149F-1A6F-E848-B984-7881FA6EB8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7A49B-0D8E-434C-8E10-3257378D041C}"/>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9B4CAEAC-958F-8349-842C-B9A61EA3A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18779D-2F6E-DC4A-B9FD-5F26281660ED}"/>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35924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8540D-08A6-414E-8D11-B98E818171CB}"/>
              </a:ext>
            </a:extLst>
          </p:cNvPr>
          <p:cNvSpPr>
            <a:spLocks noGrp="1"/>
          </p:cNvSpPr>
          <p:nvPr>
            <p:ph type="title"/>
          </p:nvPr>
        </p:nvSpPr>
        <p:spPr>
          <a:xfrm>
            <a:off x="831850" y="2279652"/>
            <a:ext cx="10515600" cy="3803649"/>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772B5B-243F-B149-9F6F-D336C1BF0E9A}"/>
              </a:ext>
            </a:extLst>
          </p:cNvPr>
          <p:cNvSpPr>
            <a:spLocks noGrp="1"/>
          </p:cNvSpPr>
          <p:nvPr>
            <p:ph type="body" idx="1"/>
          </p:nvPr>
        </p:nvSpPr>
        <p:spPr>
          <a:xfrm>
            <a:off x="831850" y="6119285"/>
            <a:ext cx="10515600" cy="20002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49643D-9AED-A54C-8E20-37D7D4884AD2}"/>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7B4BFD82-1FFD-AC41-82AB-BB0DD91E7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DA78E3-E8CA-D94E-910C-2ADDAE8BFF51}"/>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1436535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1E7B5-4F09-904E-B6B3-7CD9931B20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AFAE27-4480-9F49-A6E6-C1DFC6CAAB73}"/>
              </a:ext>
            </a:extLst>
          </p:cNvPr>
          <p:cNvSpPr>
            <a:spLocks noGrp="1"/>
          </p:cNvSpPr>
          <p:nvPr>
            <p:ph sz="half" idx="1"/>
          </p:nvPr>
        </p:nvSpPr>
        <p:spPr>
          <a:xfrm>
            <a:off x="838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7978CA-5251-9145-9DD3-C8C48EBF4281}"/>
              </a:ext>
            </a:extLst>
          </p:cNvPr>
          <p:cNvSpPr>
            <a:spLocks noGrp="1"/>
          </p:cNvSpPr>
          <p:nvPr>
            <p:ph sz="half" idx="2"/>
          </p:nvPr>
        </p:nvSpPr>
        <p:spPr>
          <a:xfrm>
            <a:off x="6172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992515-7DFE-544B-918C-613CBB7A78A4}"/>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6" name="Footer Placeholder 5">
            <a:extLst>
              <a:ext uri="{FF2B5EF4-FFF2-40B4-BE49-F238E27FC236}">
                <a16:creationId xmlns:a16="http://schemas.microsoft.com/office/drawing/2014/main" id="{3AE3214D-B8FC-2546-B961-AF963B03C9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72D23-B80C-6643-AA00-7D8CF6FA0CBF}"/>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1655910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1549-9C51-D944-BC44-D0C87E60CE67}"/>
              </a:ext>
            </a:extLst>
          </p:cNvPr>
          <p:cNvSpPr>
            <a:spLocks noGrp="1"/>
          </p:cNvSpPr>
          <p:nvPr>
            <p:ph type="title"/>
          </p:nvPr>
        </p:nvSpPr>
        <p:spPr>
          <a:xfrm>
            <a:off x="839788" y="486834"/>
            <a:ext cx="10515600"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726373-6EB5-8742-9A54-935125FBC1DE}"/>
              </a:ext>
            </a:extLst>
          </p:cNvPr>
          <p:cNvSpPr>
            <a:spLocks noGrp="1"/>
          </p:cNvSpPr>
          <p:nvPr>
            <p:ph type="body" idx="1"/>
          </p:nvPr>
        </p:nvSpPr>
        <p:spPr>
          <a:xfrm>
            <a:off x="839789" y="2241551"/>
            <a:ext cx="5157787"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A960C8-7AD4-3C42-B179-3A830DF628D7}"/>
              </a:ext>
            </a:extLst>
          </p:cNvPr>
          <p:cNvSpPr>
            <a:spLocks noGrp="1"/>
          </p:cNvSpPr>
          <p:nvPr>
            <p:ph sz="half" idx="2"/>
          </p:nvPr>
        </p:nvSpPr>
        <p:spPr>
          <a:xfrm>
            <a:off x="839789" y="3340100"/>
            <a:ext cx="5157787"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5A1CDA-B60F-4648-8C0B-9060FF74E56E}"/>
              </a:ext>
            </a:extLst>
          </p:cNvPr>
          <p:cNvSpPr>
            <a:spLocks noGrp="1"/>
          </p:cNvSpPr>
          <p:nvPr>
            <p:ph type="body" sz="quarter" idx="3"/>
          </p:nvPr>
        </p:nvSpPr>
        <p:spPr>
          <a:xfrm>
            <a:off x="6172200" y="2241551"/>
            <a:ext cx="5183188"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561D2-E070-674F-B0C6-7BB39DD2B5AD}"/>
              </a:ext>
            </a:extLst>
          </p:cNvPr>
          <p:cNvSpPr>
            <a:spLocks noGrp="1"/>
          </p:cNvSpPr>
          <p:nvPr>
            <p:ph sz="quarter" idx="4"/>
          </p:nvPr>
        </p:nvSpPr>
        <p:spPr>
          <a:xfrm>
            <a:off x="6172200" y="3340100"/>
            <a:ext cx="5183188"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31E8FD-A814-3149-999A-DB893AB6EFA5}"/>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8" name="Footer Placeholder 7">
            <a:extLst>
              <a:ext uri="{FF2B5EF4-FFF2-40B4-BE49-F238E27FC236}">
                <a16:creationId xmlns:a16="http://schemas.microsoft.com/office/drawing/2014/main" id="{BAF9A9BE-7696-1644-B8A0-873EFC05BC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CEE14B-B778-884C-AB68-CE25ACC60564}"/>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196356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C8A2-2B85-4344-B347-F7A2E0D717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2465B5-97B5-E248-AF9D-085424AFE757}"/>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4" name="Footer Placeholder 3">
            <a:extLst>
              <a:ext uri="{FF2B5EF4-FFF2-40B4-BE49-F238E27FC236}">
                <a16:creationId xmlns:a16="http://schemas.microsoft.com/office/drawing/2014/main" id="{B5B76855-7C57-AC45-98BB-17DE2CCCD8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4BDD33-2F08-394B-A5DA-F1ECDCCFA1B3}"/>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347253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A77102-A2E8-8440-B1F0-8ACC510E90F5}"/>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3" name="Footer Placeholder 2">
            <a:extLst>
              <a:ext uri="{FF2B5EF4-FFF2-40B4-BE49-F238E27FC236}">
                <a16:creationId xmlns:a16="http://schemas.microsoft.com/office/drawing/2014/main" id="{33310856-4208-8C46-B8EB-BC4A3427D8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603DB4-A560-0D4C-9C77-0FE7E681F833}"/>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21421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F202E-59DF-3B49-91C0-A83F677AFE17}"/>
              </a:ext>
            </a:extLst>
          </p:cNvPr>
          <p:cNvSpPr>
            <a:spLocks noGrp="1"/>
          </p:cNvSpPr>
          <p:nvPr>
            <p:ph type="title"/>
          </p:nvPr>
        </p:nvSpPr>
        <p:spPr>
          <a:xfrm>
            <a:off x="839789" y="609600"/>
            <a:ext cx="3932237" cy="21336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090908-6D81-AB40-8FC4-C9D6A9555D7C}"/>
              </a:ext>
            </a:extLst>
          </p:cNvPr>
          <p:cNvSpPr>
            <a:spLocks noGrp="1"/>
          </p:cNvSpPr>
          <p:nvPr>
            <p:ph idx="1"/>
          </p:nvPr>
        </p:nvSpPr>
        <p:spPr>
          <a:xfrm>
            <a:off x="5183188" y="1316567"/>
            <a:ext cx="6172200" cy="64981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0DB1C3-8583-8540-BF4A-194B855D6F4F}"/>
              </a:ext>
            </a:extLst>
          </p:cNvPr>
          <p:cNvSpPr>
            <a:spLocks noGrp="1"/>
          </p:cNvSpPr>
          <p:nvPr>
            <p:ph type="body" sz="half" idx="2"/>
          </p:nvPr>
        </p:nvSpPr>
        <p:spPr>
          <a:xfrm>
            <a:off x="839789" y="2743200"/>
            <a:ext cx="3932237"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423F3-2880-B44A-B21F-07E4DCE8EF5D}"/>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6" name="Footer Placeholder 5">
            <a:extLst>
              <a:ext uri="{FF2B5EF4-FFF2-40B4-BE49-F238E27FC236}">
                <a16:creationId xmlns:a16="http://schemas.microsoft.com/office/drawing/2014/main" id="{0DF92285-94D8-894D-9E7D-64EC3DE06B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EB4415-2F06-444B-9AFC-C03E14AC07C5}"/>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325057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4C7BA-5EE0-FF4A-966F-69F997F23A70}"/>
              </a:ext>
            </a:extLst>
          </p:cNvPr>
          <p:cNvSpPr>
            <a:spLocks noGrp="1"/>
          </p:cNvSpPr>
          <p:nvPr>
            <p:ph type="title"/>
          </p:nvPr>
        </p:nvSpPr>
        <p:spPr>
          <a:xfrm>
            <a:off x="839789" y="609600"/>
            <a:ext cx="3932237" cy="21336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300F7ED-621A-DA4E-BD29-7C7B7BE5639E}"/>
              </a:ext>
            </a:extLst>
          </p:cNvPr>
          <p:cNvSpPr>
            <a:spLocks noGrp="1"/>
          </p:cNvSpPr>
          <p:nvPr>
            <p:ph type="pic" idx="1"/>
          </p:nvPr>
        </p:nvSpPr>
        <p:spPr>
          <a:xfrm>
            <a:off x="5183188" y="1316567"/>
            <a:ext cx="6172200" cy="64981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BC11E7-E3B9-6543-8314-E1E1819A9DC4}"/>
              </a:ext>
            </a:extLst>
          </p:cNvPr>
          <p:cNvSpPr>
            <a:spLocks noGrp="1"/>
          </p:cNvSpPr>
          <p:nvPr>
            <p:ph type="body" sz="half" idx="2"/>
          </p:nvPr>
        </p:nvSpPr>
        <p:spPr>
          <a:xfrm>
            <a:off x="839789" y="2743200"/>
            <a:ext cx="3932237"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F89786-B408-3B42-B797-3BF37FE8D28E}"/>
              </a:ext>
            </a:extLst>
          </p:cNvPr>
          <p:cNvSpPr>
            <a:spLocks noGrp="1"/>
          </p:cNvSpPr>
          <p:nvPr>
            <p:ph type="dt" sz="half" idx="10"/>
          </p:nvPr>
        </p:nvSpPr>
        <p:spPr/>
        <p:txBody>
          <a:bodyPr/>
          <a:lstStyle/>
          <a:p>
            <a:fld id="{A2631F6C-7E74-E44A-AC08-5817CDAA498C}" type="datetimeFigureOut">
              <a:rPr lang="en-US" smtClean="0"/>
              <a:t>5/20/24</a:t>
            </a:fld>
            <a:endParaRPr lang="en-US"/>
          </a:p>
        </p:txBody>
      </p:sp>
      <p:sp>
        <p:nvSpPr>
          <p:cNvPr id="6" name="Footer Placeholder 5">
            <a:extLst>
              <a:ext uri="{FF2B5EF4-FFF2-40B4-BE49-F238E27FC236}">
                <a16:creationId xmlns:a16="http://schemas.microsoft.com/office/drawing/2014/main" id="{21443800-F08E-3142-A28B-9C2B10B442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2DF99D-5144-F346-B7B0-2813B5F6045C}"/>
              </a:ext>
            </a:extLst>
          </p:cNvPr>
          <p:cNvSpPr>
            <a:spLocks noGrp="1"/>
          </p:cNvSpPr>
          <p:nvPr>
            <p:ph type="sldNum" sz="quarter" idx="12"/>
          </p:nvPr>
        </p:nvSpPr>
        <p:spPr/>
        <p:txBody>
          <a:bodyPr/>
          <a:lstStyle/>
          <a:p>
            <a:fld id="{F3B51482-EE40-F042-B059-0AF78BDE0FFF}" type="slidenum">
              <a:rPr lang="en-US" smtClean="0"/>
              <a:t>‹#›</a:t>
            </a:fld>
            <a:endParaRPr lang="en-US"/>
          </a:p>
        </p:txBody>
      </p:sp>
    </p:spTree>
    <p:extLst>
      <p:ext uri="{BB962C8B-B14F-4D97-AF65-F5344CB8AC3E}">
        <p14:creationId xmlns:p14="http://schemas.microsoft.com/office/powerpoint/2010/main" val="138029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3D34C4-2569-F24E-8EA4-B503CBE11C7C}"/>
              </a:ext>
            </a:extLst>
          </p:cNvPr>
          <p:cNvSpPr>
            <a:spLocks noGrp="1"/>
          </p:cNvSpPr>
          <p:nvPr>
            <p:ph type="title"/>
          </p:nvPr>
        </p:nvSpPr>
        <p:spPr>
          <a:xfrm>
            <a:off x="838200" y="486834"/>
            <a:ext cx="10515600"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7CC0DB-9DCF-A24D-B63F-04A2BCC5E2BD}"/>
              </a:ext>
            </a:extLst>
          </p:cNvPr>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09596-04E2-674F-B63B-17751AA95895}"/>
              </a:ext>
            </a:extLst>
          </p:cNvPr>
          <p:cNvSpPr>
            <a:spLocks noGrp="1"/>
          </p:cNvSpPr>
          <p:nvPr>
            <p:ph type="dt" sz="half" idx="2"/>
          </p:nvPr>
        </p:nvSpPr>
        <p:spPr>
          <a:xfrm>
            <a:off x="838200" y="8475134"/>
            <a:ext cx="2743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2631F6C-7E74-E44A-AC08-5817CDAA498C}" type="datetimeFigureOut">
              <a:rPr lang="en-US" smtClean="0"/>
              <a:t>5/20/24</a:t>
            </a:fld>
            <a:endParaRPr lang="en-US"/>
          </a:p>
        </p:txBody>
      </p:sp>
      <p:sp>
        <p:nvSpPr>
          <p:cNvPr id="5" name="Footer Placeholder 4">
            <a:extLst>
              <a:ext uri="{FF2B5EF4-FFF2-40B4-BE49-F238E27FC236}">
                <a16:creationId xmlns:a16="http://schemas.microsoft.com/office/drawing/2014/main" id="{30A4E80C-08EB-134D-8428-538BFF5491F3}"/>
              </a:ext>
            </a:extLst>
          </p:cNvPr>
          <p:cNvSpPr>
            <a:spLocks noGrp="1"/>
          </p:cNvSpPr>
          <p:nvPr>
            <p:ph type="ftr" sz="quarter" idx="3"/>
          </p:nvPr>
        </p:nvSpPr>
        <p:spPr>
          <a:xfrm>
            <a:off x="4038600" y="8475134"/>
            <a:ext cx="41148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0F6014-EBB3-7C45-B87E-84930D777A78}"/>
              </a:ext>
            </a:extLst>
          </p:cNvPr>
          <p:cNvSpPr>
            <a:spLocks noGrp="1"/>
          </p:cNvSpPr>
          <p:nvPr>
            <p:ph type="sldNum" sz="quarter" idx="4"/>
          </p:nvPr>
        </p:nvSpPr>
        <p:spPr>
          <a:xfrm>
            <a:off x="8610600" y="8475134"/>
            <a:ext cx="2743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3B51482-EE40-F042-B059-0AF78BDE0FFF}" type="slidenum">
              <a:rPr lang="en-US" smtClean="0"/>
              <a:t>‹#›</a:t>
            </a:fld>
            <a:endParaRPr lang="en-US"/>
          </a:p>
        </p:txBody>
      </p:sp>
    </p:spTree>
    <p:extLst>
      <p:ext uri="{BB962C8B-B14F-4D97-AF65-F5344CB8AC3E}">
        <p14:creationId xmlns:p14="http://schemas.microsoft.com/office/powerpoint/2010/main" val="2685592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rive.google.com/drive/folders/1ITj8VfImIM6BIEe6kJmIuh9rGoPpsiDs?usp=share_lin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722" y="3200889"/>
            <a:ext cx="12008556" cy="6124754"/>
          </a:xfrm>
          <a:prstGeom prst="rect">
            <a:avLst/>
          </a:prstGeom>
          <a:noFill/>
        </p:spPr>
        <p:txBody>
          <a:bodyPr wrap="square" rtlCol="0">
            <a:spAutoFit/>
          </a:bodyPr>
          <a:lstStyle/>
          <a:p>
            <a:r>
              <a:rPr lang="en-US" dirty="0">
                <a:latin typeface=""/>
              </a:rPr>
              <a:t>The following are RedZone-friendly offensive formations. Print copies of your preferred formations and draw your plays on them. Or get the PowerPoint file from the </a:t>
            </a:r>
            <a:r>
              <a:rPr lang="en-US" dirty="0">
                <a:latin typeface=""/>
                <a:hlinkClick r:id="rId3"/>
              </a:rPr>
              <a:t>coaches resource shared folder</a:t>
            </a:r>
            <a:r>
              <a:rPr lang="en-US" dirty="0">
                <a:latin typeface=""/>
              </a:rPr>
              <a:t> for more design &amp; editing options.</a:t>
            </a:r>
          </a:p>
          <a:p>
            <a:endParaRPr lang="en-US" dirty="0">
              <a:latin typeface=""/>
            </a:endParaRPr>
          </a:p>
          <a:p>
            <a:r>
              <a:rPr lang="en-US" dirty="0">
                <a:latin typeface=""/>
              </a:rPr>
              <a:t>Simpler formations are listed first. It is highly recommended that you do not try to implement all of these formations, only a few that you feel will benefit the experience level and abilities of your team. It’s also recommended not to use the names of the formations when describing them to your players. It’s likely to be too much information and confusing to them. The names of the formations and the definitions of terms at the back are only listed so the coaches may understand and identify their different formation options. These are not the </a:t>
            </a:r>
            <a:r>
              <a:rPr lang="en-US" i="1" dirty="0">
                <a:latin typeface=""/>
              </a:rPr>
              <a:t>only</a:t>
            </a:r>
            <a:r>
              <a:rPr lang="en-US" dirty="0">
                <a:latin typeface=""/>
              </a:rPr>
              <a:t> permissible formations; you may design others.</a:t>
            </a:r>
          </a:p>
          <a:p>
            <a:endParaRPr lang="en-US" dirty="0">
              <a:latin typeface=""/>
            </a:endParaRPr>
          </a:p>
          <a:p>
            <a:r>
              <a:rPr lang="en-US" dirty="0">
                <a:latin typeface=""/>
              </a:rPr>
              <a:t>What you can do with formations and the plays that you can run out of them are endless. Again, simplicity is key here. The best teams aren’t the ones with the thickest playbooks and most exotic plays– they’re the ones that run simple football concepts very well. Block for your runners, use misdirection &amp; play-action, spread the field, &amp; throw the ball quickly. </a:t>
            </a:r>
          </a:p>
          <a:p>
            <a:endParaRPr lang="en-US" dirty="0">
              <a:latin typeface=""/>
            </a:endParaRPr>
          </a:p>
          <a:p>
            <a:endParaRPr lang="en-US" dirty="0"/>
          </a:p>
          <a:p>
            <a:pPr algn="ctr"/>
            <a:r>
              <a:rPr lang="en-US" sz="3200" dirty="0">
                <a:solidFill>
                  <a:srgbClr val="CC0000"/>
                </a:solidFill>
                <a:latin typeface="Rawk Brush" panose="02000503000000000000" pitchFamily="2" charset="77"/>
                <a:cs typeface="Permanent Marker"/>
              </a:rPr>
              <a:t>Tyler Blum</a:t>
            </a:r>
            <a:r>
              <a:rPr lang="en-US" sz="3200" dirty="0">
                <a:latin typeface="Rawk Brush" panose="02000503000000000000" pitchFamily="2" charset="77"/>
              </a:rPr>
              <a:t> </a:t>
            </a:r>
          </a:p>
          <a:p>
            <a:pPr algn="ctr"/>
            <a:r>
              <a:rPr lang="en-US" dirty="0">
                <a:latin typeface="RedZone Sans" pitchFamily="2" charset="77"/>
                <a:cs typeface="Gunplay-Regular"/>
              </a:rPr>
              <a:t>LEAGUE Director</a:t>
            </a:r>
          </a:p>
          <a:p>
            <a:pPr algn="ctr"/>
            <a:r>
              <a:rPr lang="en-US" dirty="0" err="1"/>
              <a:t>info@redzoneia.com</a:t>
            </a:r>
            <a:endParaRPr lang="en-US" dirty="0"/>
          </a:p>
          <a:p>
            <a:pPr algn="ctr"/>
            <a:r>
              <a:rPr lang="en-US" dirty="0"/>
              <a:t>319-359-2926</a:t>
            </a:r>
          </a:p>
          <a:p>
            <a:endParaRPr lang="en-US" dirty="0"/>
          </a:p>
        </p:txBody>
      </p:sp>
      <p:sp>
        <p:nvSpPr>
          <p:cNvPr id="5" name="TextBox 4"/>
          <p:cNvSpPr txBox="1"/>
          <p:nvPr/>
        </p:nvSpPr>
        <p:spPr>
          <a:xfrm>
            <a:off x="4371976" y="395747"/>
            <a:ext cx="7177087" cy="2954655"/>
          </a:xfrm>
          <a:prstGeom prst="rect">
            <a:avLst/>
          </a:prstGeom>
          <a:noFill/>
        </p:spPr>
        <p:txBody>
          <a:bodyPr wrap="square" rtlCol="0">
            <a:spAutoFit/>
          </a:bodyPr>
          <a:lstStyle/>
          <a:p>
            <a:pPr algn="ctr"/>
            <a:r>
              <a:rPr lang="en-US" sz="4800" dirty="0">
                <a:latin typeface="Rawk Brush" panose="02000503000000000000" pitchFamily="2" charset="77"/>
                <a:cs typeface="Permanent Marker"/>
              </a:rPr>
              <a:t>STARTER FORMATION </a:t>
            </a:r>
          </a:p>
          <a:p>
            <a:pPr algn="ctr"/>
            <a:r>
              <a:rPr lang="en-US" sz="13800" dirty="0">
                <a:latin typeface="Rawk Brush" panose="02000503000000000000" pitchFamily="2" charset="77"/>
                <a:cs typeface="Permanent Marker"/>
              </a:rPr>
              <a:t>Playbook</a:t>
            </a:r>
          </a:p>
        </p:txBody>
      </p:sp>
      <p:pic>
        <p:nvPicPr>
          <p:cNvPr id="7" name="Picture 6"/>
          <p:cNvPicPr>
            <a:picLocks noChangeAspect="1"/>
          </p:cNvPicPr>
          <p:nvPr/>
        </p:nvPicPr>
        <p:blipFill>
          <a:blip r:embed="rId4"/>
          <a:srcRect/>
          <a:stretch/>
        </p:blipFill>
        <p:spPr>
          <a:xfrm>
            <a:off x="1388874" y="154705"/>
            <a:ext cx="3568889" cy="2895899"/>
          </a:xfrm>
          <a:prstGeom prst="rect">
            <a:avLst/>
          </a:prstGeom>
        </p:spPr>
      </p:pic>
    </p:spTree>
    <p:extLst>
      <p:ext uri="{BB962C8B-B14F-4D97-AF65-F5344CB8AC3E}">
        <p14:creationId xmlns:p14="http://schemas.microsoft.com/office/powerpoint/2010/main" val="1477260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229677" y="8526657"/>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9250343" y="7422049"/>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7526595" y="6677084"/>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750434"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860892"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Trips Right Gun Weak</a:t>
            </a:r>
          </a:p>
        </p:txBody>
      </p:sp>
      <p:sp>
        <p:nvSpPr>
          <p:cNvPr id="25" name="TextBox 24">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429371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417400" y="6706121"/>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229677" y="8526657"/>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690565" y="6716499"/>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2065764" y="7256450"/>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637546"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2" y="8470213"/>
            <a:ext cx="2960905"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Trips Left Gun Strong</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3731251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417400" y="6706121"/>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9019054" y="7264602"/>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690565" y="6716499"/>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2065764" y="7256450"/>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1092593"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689442"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Empty Strong Left</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155245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419289" y="6706121"/>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11092593" y="7383450"/>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8740319" y="6700527"/>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9800398" y="7383450"/>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1092593" y="6699017"/>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2" y="8654879"/>
            <a:ext cx="3189505"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Empty Overload Right</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354952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001" y="1795639"/>
            <a:ext cx="12192000" cy="5552722"/>
          </a:xfrm>
        </p:spPr>
        <p:txBody>
          <a:bodyPr>
            <a:normAutofit/>
          </a:bodyPr>
          <a:lstStyle/>
          <a:p>
            <a:pPr>
              <a:lnSpc>
                <a:spcPct val="130000"/>
              </a:lnSpc>
            </a:pPr>
            <a:r>
              <a:rPr lang="en-US" sz="2400" dirty="0">
                <a:latin typeface=""/>
              </a:rPr>
              <a:t>Definitions:</a:t>
            </a:r>
            <a:br>
              <a:rPr lang="en-US" sz="2400" dirty="0">
                <a:latin typeface=""/>
              </a:rPr>
            </a:br>
            <a:br>
              <a:rPr lang="en-US" sz="2400" dirty="0">
                <a:latin typeface=""/>
              </a:rPr>
            </a:br>
            <a:r>
              <a:rPr lang="en-US" sz="2400" b="1" dirty="0">
                <a:latin typeface=""/>
              </a:rPr>
              <a:t>Split: </a:t>
            </a:r>
            <a:r>
              <a:rPr lang="en-US" sz="2400" dirty="0">
                <a:latin typeface=""/>
              </a:rPr>
              <a:t>There are 2 </a:t>
            </a:r>
            <a:r>
              <a:rPr lang="en-US" sz="2400" dirty="0" err="1">
                <a:latin typeface=""/>
              </a:rPr>
              <a:t>runningbacks</a:t>
            </a:r>
            <a:r>
              <a:rPr lang="en-US" sz="2400" dirty="0">
                <a:latin typeface=""/>
              </a:rPr>
              <a:t> in a split (side-by-side) formation</a:t>
            </a:r>
            <a:br>
              <a:rPr lang="en-US" sz="2400" dirty="0">
                <a:latin typeface=""/>
              </a:rPr>
            </a:br>
            <a:r>
              <a:rPr lang="en-US" sz="2400" b="1" dirty="0">
                <a:latin typeface=""/>
              </a:rPr>
              <a:t>Gun: </a:t>
            </a:r>
            <a:r>
              <a:rPr lang="en-US" sz="2400" dirty="0">
                <a:latin typeface=""/>
              </a:rPr>
              <a:t>The QB is in the shotgun</a:t>
            </a:r>
            <a:br>
              <a:rPr lang="en-US" sz="2400" dirty="0">
                <a:latin typeface=""/>
              </a:rPr>
            </a:br>
            <a:r>
              <a:rPr lang="en-US" sz="2400" b="1" dirty="0">
                <a:latin typeface=""/>
              </a:rPr>
              <a:t>Ace: </a:t>
            </a:r>
            <a:r>
              <a:rPr lang="en-US" sz="2400" dirty="0">
                <a:latin typeface=""/>
              </a:rPr>
              <a:t>Only 1 </a:t>
            </a:r>
            <a:r>
              <a:rPr lang="en-US" sz="2400" dirty="0" err="1">
                <a:latin typeface=""/>
              </a:rPr>
              <a:t>runningback</a:t>
            </a:r>
            <a:r>
              <a:rPr lang="en-US" sz="2400" dirty="0">
                <a:latin typeface=""/>
              </a:rPr>
              <a:t> in the formation</a:t>
            </a:r>
            <a:br>
              <a:rPr lang="en-US" sz="2400" dirty="0">
                <a:latin typeface=""/>
              </a:rPr>
            </a:br>
            <a:r>
              <a:rPr lang="en-US" sz="2400" b="1" dirty="0">
                <a:latin typeface=""/>
              </a:rPr>
              <a:t>2x2: </a:t>
            </a:r>
            <a:r>
              <a:rPr lang="en-US" sz="2400" dirty="0">
                <a:latin typeface=""/>
              </a:rPr>
              <a:t>Two receivers on each side of the formation</a:t>
            </a:r>
            <a:br>
              <a:rPr lang="en-US" sz="2400" dirty="0">
                <a:latin typeface=""/>
              </a:rPr>
            </a:br>
            <a:r>
              <a:rPr lang="en-US" sz="2400" b="1" dirty="0">
                <a:latin typeface=""/>
              </a:rPr>
              <a:t>Trips: </a:t>
            </a:r>
            <a:r>
              <a:rPr lang="en-US" sz="2400" dirty="0">
                <a:latin typeface=""/>
              </a:rPr>
              <a:t>Three receivers on one side of the formation</a:t>
            </a:r>
            <a:br>
              <a:rPr lang="en-US" sz="2400" dirty="0">
                <a:latin typeface=""/>
              </a:rPr>
            </a:br>
            <a:r>
              <a:rPr lang="en-US" sz="2400" b="1" dirty="0">
                <a:latin typeface=""/>
              </a:rPr>
              <a:t>Weak: </a:t>
            </a:r>
            <a:r>
              <a:rPr lang="en-US" sz="2400" dirty="0">
                <a:latin typeface=""/>
              </a:rPr>
              <a:t>In gun, the RB is on the side of the QB where there are less WR</a:t>
            </a:r>
            <a:br>
              <a:rPr lang="en-US" sz="2400" dirty="0">
                <a:latin typeface=""/>
              </a:rPr>
            </a:br>
            <a:r>
              <a:rPr lang="en-US" sz="2400" b="1" dirty="0">
                <a:latin typeface=""/>
              </a:rPr>
              <a:t>Strong: </a:t>
            </a:r>
            <a:r>
              <a:rPr lang="en-US" sz="2400" dirty="0">
                <a:latin typeface=""/>
              </a:rPr>
              <a:t>In gun, the RB is on the side of the QB where there are more WR</a:t>
            </a:r>
            <a:br>
              <a:rPr lang="en-US" sz="2400" dirty="0">
                <a:latin typeface=""/>
              </a:rPr>
            </a:br>
            <a:r>
              <a:rPr lang="en-US" sz="2400" b="1" dirty="0">
                <a:latin typeface=""/>
              </a:rPr>
              <a:t>Empty: </a:t>
            </a:r>
            <a:r>
              <a:rPr lang="en-US" sz="2400" dirty="0">
                <a:latin typeface=""/>
              </a:rPr>
              <a:t>No RB in the formation.</a:t>
            </a:r>
          </a:p>
        </p:txBody>
      </p:sp>
    </p:spTree>
    <p:extLst>
      <p:ext uri="{BB962C8B-B14F-4D97-AF65-F5344CB8AC3E}">
        <p14:creationId xmlns:p14="http://schemas.microsoft.com/office/powerpoint/2010/main" val="260606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78239" y="7035727"/>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425634" y="6695748"/>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048811" y="8377008"/>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8834518"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6708150" y="8377008"/>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654075"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016193" cy="369332"/>
          </a:xfrm>
          <a:prstGeom prst="rect">
            <a:avLst/>
          </a:prstGeom>
          <a:noFill/>
          <a:ln>
            <a:solidFill>
              <a:schemeClr val="tx1"/>
            </a:solidFill>
          </a:ln>
        </p:spPr>
        <p:txBody>
          <a:bodyPr wrap="square" rtlCol="0">
            <a:spAutoFit/>
          </a:bodyPr>
          <a:lstStyle/>
          <a:p>
            <a:pPr algn="ctr"/>
            <a:r>
              <a:rPr lang="en-US" dirty="0">
                <a:latin typeface="RedZone Sans" pitchFamily="2" charset="77"/>
              </a:rPr>
              <a:t>Split Right</a:t>
            </a:r>
          </a:p>
        </p:txBody>
      </p:sp>
      <p:sp>
        <p:nvSpPr>
          <p:cNvPr id="22" name="TextBox 21">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050275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78239" y="8106550"/>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425634" y="6695748"/>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048811" y="8377008"/>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8834518"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6708150" y="8377008"/>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654075"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84501"/>
            <a:ext cx="2016193"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Split Right Gun</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108470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7016373"/>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048811" y="8377008"/>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041455"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6708150" y="8377008"/>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108308"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016193"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Split Left</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78655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78239" y="8119509"/>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048811" y="8377008"/>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041455"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6708150" y="8377008"/>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108308"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016193"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Split Left Gun</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07146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92350" y="7007416"/>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862768" y="8526657"/>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268978"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8359151" y="6706121"/>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443483" y="673694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016193"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Ace 2x2</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78722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229677" y="8526657"/>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268978" y="6695748"/>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8359151" y="7258599"/>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443483" y="673694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417980"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Ace Gun Left 2x2</a:t>
            </a:r>
          </a:p>
        </p:txBody>
      </p:sp>
      <p:sp>
        <p:nvSpPr>
          <p:cNvPr id="22" name="TextBox 21">
            <a:extLst>
              <a:ext uri="{FF2B5EF4-FFF2-40B4-BE49-F238E27FC236}">
                <a16:creationId xmlns:a16="http://schemas.microsoft.com/office/drawing/2014/main" id="{C784BE3A-82C6-7E4D-8EB9-CF5857956468}"/>
              </a:ext>
            </a:extLst>
          </p:cNvPr>
          <p:cNvSpPr txBox="1"/>
          <p:nvPr/>
        </p:nvSpPr>
        <p:spPr>
          <a:xfrm>
            <a:off x="5684724" y="6550713"/>
            <a:ext cx="822552" cy="707886"/>
          </a:xfrm>
          <a:prstGeom prst="rect">
            <a:avLst/>
          </a:prstGeom>
          <a:noFill/>
        </p:spPr>
        <p:txBody>
          <a:bodyPr wrap="square" rtlCol="0">
            <a:spAutoFit/>
          </a:bodyPr>
          <a:lstStyle/>
          <a:p>
            <a:pPr algn="ctr"/>
            <a:r>
              <a:rPr lang="en-US" sz="4000" b="1" dirty="0">
                <a:ln w="28575" cmpd="sng">
                  <a:solidFill>
                    <a:srgbClr val="000000"/>
                  </a:solidFill>
                </a:ln>
                <a:solidFill>
                  <a:schemeClr val="bg1"/>
                </a:solidFill>
              </a:rPr>
              <a:t>C</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03058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8263305"/>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6507276" y="8526657"/>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3268978" y="7258599"/>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8359151" y="6706121"/>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443483" y="673694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632292"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Ace Gun Right 2x2</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2872954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8" name="Ink 7">
                <a:extLst>
                  <a:ext uri="{FF2B5EF4-FFF2-40B4-BE49-F238E27FC236}">
                    <a16:creationId xmlns:a16="http://schemas.microsoft.com/office/drawing/2014/main" id="{5023E13E-9171-F140-9139-B71795598123}"/>
                  </a:ext>
                </a:extLst>
              </p14:cNvPr>
              <p14:cNvContentPartPr/>
              <p14:nvPr/>
            </p14:nvContentPartPr>
            <p14:xfrm>
              <a:off x="-2350153" y="4815303"/>
              <a:ext cx="360" cy="480"/>
            </p14:xfrm>
          </p:contentPart>
        </mc:Choice>
        <mc:Fallback xmlns="">
          <p:pic>
            <p:nvPicPr>
              <p:cNvPr id="8" name="Ink 7">
                <a:extLst>
                  <a:ext uri="{FF2B5EF4-FFF2-40B4-BE49-F238E27FC236}">
                    <a16:creationId xmlns:a16="http://schemas.microsoft.com/office/drawing/2014/main" id="{5023E13E-9171-F140-9139-B71795598123}"/>
                  </a:ext>
                </a:extLst>
              </p:cNvPr>
              <p:cNvPicPr/>
              <p:nvPr/>
            </p:nvPicPr>
            <p:blipFill>
              <a:blip r:embed="rId3"/>
              <a:stretch>
                <a:fillRect/>
              </a:stretch>
            </p:blipFill>
            <p:spPr>
              <a:xfrm>
                <a:off x="-2367793" y="3593837"/>
                <a:ext cx="36000" cy="36000"/>
              </a:xfrm>
              <a:prstGeom prst="rect">
                <a:avLst/>
              </a:prstGeom>
            </p:spPr>
          </p:pic>
        </mc:Fallback>
      </mc:AlternateContent>
      <p:cxnSp>
        <p:nvCxnSpPr>
          <p:cNvPr id="10" name="Straight Connector 9">
            <a:extLst>
              <a:ext uri="{FF2B5EF4-FFF2-40B4-BE49-F238E27FC236}">
                <a16:creationId xmlns:a16="http://schemas.microsoft.com/office/drawing/2014/main" id="{B0BC5E61-5189-EE4F-A013-BBD11E26A442}"/>
              </a:ext>
            </a:extLst>
          </p:cNvPr>
          <p:cNvCxnSpPr>
            <a:cxnSpLocks/>
          </p:cNvCxnSpPr>
          <p:nvPr/>
        </p:nvCxnSpPr>
        <p:spPr>
          <a:xfrm>
            <a:off x="0" y="6927741"/>
            <a:ext cx="121920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46D659-7472-CD4B-9DAB-CD2C0179C954}"/>
              </a:ext>
            </a:extLst>
          </p:cNvPr>
          <p:cNvCxnSpPr>
            <a:cxnSpLocks/>
          </p:cNvCxnSpPr>
          <p:nvPr/>
        </p:nvCxnSpPr>
        <p:spPr>
          <a:xfrm flipV="1">
            <a:off x="4032386" y="0"/>
            <a:ext cx="0" cy="68657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3A8DF86-E147-2F45-BB93-68EE1DF5E252}"/>
              </a:ext>
            </a:extLst>
          </p:cNvPr>
          <p:cNvCxnSpPr>
            <a:cxnSpLocks/>
          </p:cNvCxnSpPr>
          <p:nvPr/>
        </p:nvCxnSpPr>
        <p:spPr>
          <a:xfrm flipV="1">
            <a:off x="8059119" y="0"/>
            <a:ext cx="0" cy="692774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784BE3A-82C6-7E4D-8EB9-CF5857956468}"/>
              </a:ext>
            </a:extLst>
          </p:cNvPr>
          <p:cNvSpPr txBox="1"/>
          <p:nvPr/>
        </p:nvSpPr>
        <p:spPr>
          <a:xfrm>
            <a:off x="5684724" y="7021643"/>
            <a:ext cx="822552" cy="830997"/>
          </a:xfrm>
          <a:prstGeom prst="rect">
            <a:avLst/>
          </a:prstGeom>
          <a:noFill/>
        </p:spPr>
        <p:txBody>
          <a:bodyPr wrap="square" rtlCol="0">
            <a:spAutoFit/>
          </a:bodyPr>
          <a:lstStyle/>
          <a:p>
            <a:pPr algn="ctr"/>
            <a:r>
              <a:rPr lang="en-US" sz="4800" b="1" dirty="0">
                <a:ln>
                  <a:solidFill>
                    <a:srgbClr val="C00000"/>
                  </a:solidFill>
                </a:ln>
                <a:solidFill>
                  <a:srgbClr val="FF0000"/>
                </a:solidFill>
              </a:rPr>
              <a:t>Q</a:t>
            </a:r>
          </a:p>
        </p:txBody>
      </p:sp>
      <p:sp>
        <p:nvSpPr>
          <p:cNvPr id="16" name="Oval 15">
            <a:extLst>
              <a:ext uri="{FF2B5EF4-FFF2-40B4-BE49-F238E27FC236}">
                <a16:creationId xmlns:a16="http://schemas.microsoft.com/office/drawing/2014/main" id="{92E730D9-18C9-9E41-9EA2-CA49BB59FBC4}"/>
              </a:ext>
            </a:extLst>
          </p:cNvPr>
          <p:cNvSpPr>
            <a:spLocks/>
          </p:cNvSpPr>
          <p:nvPr/>
        </p:nvSpPr>
        <p:spPr>
          <a:xfrm>
            <a:off x="1038289" y="6693162"/>
            <a:ext cx="455047" cy="457447"/>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7" name="Oval 16">
            <a:extLst>
              <a:ext uri="{FF2B5EF4-FFF2-40B4-BE49-F238E27FC236}">
                <a16:creationId xmlns:a16="http://schemas.microsoft.com/office/drawing/2014/main" id="{994473BB-9B09-394D-97D8-1E2FBFF24E17}"/>
              </a:ext>
            </a:extLst>
          </p:cNvPr>
          <p:cNvSpPr>
            <a:spLocks/>
          </p:cNvSpPr>
          <p:nvPr/>
        </p:nvSpPr>
        <p:spPr>
          <a:xfrm>
            <a:off x="5868476" y="8624932"/>
            <a:ext cx="455047" cy="457447"/>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66A9B12-8C62-FF4C-BDD5-36E0D06A6942}"/>
              </a:ext>
            </a:extLst>
          </p:cNvPr>
          <p:cNvSpPr>
            <a:spLocks/>
          </p:cNvSpPr>
          <p:nvPr/>
        </p:nvSpPr>
        <p:spPr>
          <a:xfrm>
            <a:off x="9250343" y="7422049"/>
            <a:ext cx="455047" cy="45744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A3DE061B-3686-C248-BCA3-98E0854428DC}"/>
              </a:ext>
            </a:extLst>
          </p:cNvPr>
          <p:cNvSpPr>
            <a:spLocks/>
          </p:cNvSpPr>
          <p:nvPr/>
        </p:nvSpPr>
        <p:spPr>
          <a:xfrm>
            <a:off x="7526595" y="6677084"/>
            <a:ext cx="455047" cy="45744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highlight>
                <a:srgbClr val="000080"/>
              </a:highlight>
            </a:endParaRPr>
          </a:p>
        </p:txBody>
      </p:sp>
      <p:sp>
        <p:nvSpPr>
          <p:cNvPr id="24" name="Oval 23">
            <a:extLst>
              <a:ext uri="{FF2B5EF4-FFF2-40B4-BE49-F238E27FC236}">
                <a16:creationId xmlns:a16="http://schemas.microsoft.com/office/drawing/2014/main" id="{EB33CEA9-9FE7-EF41-BDF8-A661900B93BC}"/>
              </a:ext>
            </a:extLst>
          </p:cNvPr>
          <p:cNvSpPr>
            <a:spLocks/>
          </p:cNvSpPr>
          <p:nvPr/>
        </p:nvSpPr>
        <p:spPr>
          <a:xfrm>
            <a:off x="10750434" y="6693162"/>
            <a:ext cx="455047" cy="45744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Straight Connector 30">
            <a:extLst>
              <a:ext uri="{FF2B5EF4-FFF2-40B4-BE49-F238E27FC236}">
                <a16:creationId xmlns:a16="http://schemas.microsoft.com/office/drawing/2014/main" id="{D73338B7-22EC-1546-9038-DBEB8565A861}"/>
              </a:ext>
            </a:extLst>
          </p:cNvPr>
          <p:cNvCxnSpPr>
            <a:cxnSpLocks/>
          </p:cNvCxnSpPr>
          <p:nvPr/>
        </p:nvCxnSpPr>
        <p:spPr>
          <a:xfrm>
            <a:off x="0" y="4403239"/>
            <a:ext cx="12192000" cy="0"/>
          </a:xfrm>
          <a:prstGeom prst="line">
            <a:avLst/>
          </a:prstGeom>
          <a:ln w="635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D830531-A5BA-7E4E-8F35-C4CC8CBF939C}"/>
              </a:ext>
            </a:extLst>
          </p:cNvPr>
          <p:cNvCxnSpPr>
            <a:cxnSpLocks/>
          </p:cNvCxnSpPr>
          <p:nvPr/>
        </p:nvCxnSpPr>
        <p:spPr>
          <a:xfrm>
            <a:off x="0" y="1961396"/>
            <a:ext cx="12192000" cy="0"/>
          </a:xfrm>
          <a:prstGeom prst="line">
            <a:avLst/>
          </a:prstGeom>
          <a:ln w="635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C1753BD-FC3E-BF44-B37A-926D58B95E24}"/>
              </a:ext>
            </a:extLst>
          </p:cNvPr>
          <p:cNvSpPr txBox="1"/>
          <p:nvPr/>
        </p:nvSpPr>
        <p:spPr>
          <a:xfrm>
            <a:off x="139483" y="8470213"/>
            <a:ext cx="2016193" cy="369332"/>
          </a:xfrm>
          <a:prstGeom prst="rect">
            <a:avLst/>
          </a:prstGeom>
          <a:noFill/>
          <a:ln>
            <a:solidFill>
              <a:schemeClr val="tx1"/>
            </a:solidFill>
          </a:ln>
        </p:spPr>
        <p:txBody>
          <a:bodyPr wrap="square" rtlCol="0">
            <a:spAutoFit/>
          </a:bodyPr>
          <a:lstStyle>
            <a:defPPr>
              <a:defRPr lang="en-US"/>
            </a:defPPr>
            <a:lvl1pPr algn="ctr">
              <a:defRPr>
                <a:latin typeface="RedZone Sans" pitchFamily="2" charset="77"/>
              </a:defRPr>
            </a:lvl1pPr>
          </a:lstStyle>
          <a:p>
            <a:r>
              <a:rPr lang="en-US" dirty="0"/>
              <a:t>Trips Right Ace</a:t>
            </a:r>
          </a:p>
        </p:txBody>
      </p:sp>
      <p:sp>
        <p:nvSpPr>
          <p:cNvPr id="23" name="TextBox 22">
            <a:extLst>
              <a:ext uri="{FF2B5EF4-FFF2-40B4-BE49-F238E27FC236}">
                <a16:creationId xmlns:a16="http://schemas.microsoft.com/office/drawing/2014/main" id="{C784BE3A-82C6-7E4D-8EB9-CF5857956468}"/>
              </a:ext>
            </a:extLst>
          </p:cNvPr>
          <p:cNvSpPr txBox="1"/>
          <p:nvPr/>
        </p:nvSpPr>
        <p:spPr>
          <a:xfrm>
            <a:off x="5804271" y="6639205"/>
            <a:ext cx="531618" cy="605294"/>
          </a:xfrm>
          <a:prstGeom prst="rect">
            <a:avLst/>
          </a:prstGeom>
          <a:solidFill>
            <a:schemeClr val="tx1">
              <a:lumMod val="75000"/>
              <a:lumOff val="25000"/>
            </a:schemeClr>
          </a:solidFill>
        </p:spPr>
        <p:txBody>
          <a:bodyPr wrap="square" rtlCol="0">
            <a:spAutoFit/>
          </a:bodyPr>
          <a:lstStyle/>
          <a:p>
            <a:pPr algn="ctr">
              <a:lnSpc>
                <a:spcPct val="80000"/>
              </a:lnSpc>
            </a:pPr>
            <a:r>
              <a:rPr lang="en-US" sz="4000" b="1" dirty="0">
                <a:ln w="28575" cmpd="sng">
                  <a:noFill/>
                </a:ln>
                <a:solidFill>
                  <a:schemeClr val="bg1"/>
                </a:solidFill>
              </a:rPr>
              <a:t>C</a:t>
            </a:r>
          </a:p>
        </p:txBody>
      </p:sp>
    </p:spTree>
    <p:extLst>
      <p:ext uri="{BB962C8B-B14F-4D97-AF65-F5344CB8AC3E}">
        <p14:creationId xmlns:p14="http://schemas.microsoft.com/office/powerpoint/2010/main" val="1801922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403</TotalTime>
  <Words>402</Words>
  <Application>Microsoft Macintosh PowerPoint</Application>
  <PresentationFormat>Custom</PresentationFormat>
  <Paragraphs>52</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Rawk Brush</vt:lpstr>
      <vt:lpstr>RedZone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Definitions:  Split: There are 2 runningbacks in a split (side-by-side) formation Gun: The QB is in the shotgun Ace: Only 1 runningback in the formation 2x2: Two receivers on each side of the formation Trips: Three receivers on one side of the formation Weak: In gun, the RB is on the side of the QB where there are less WR Strong: In gun, the RB is on the side of the QB where there are more WR Empty: No RB in the 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Wilshire, Blake M</dc:creator>
  <cp:lastModifiedBy>RedeZone Football Academy</cp:lastModifiedBy>
  <cp:revision>36</cp:revision>
  <dcterms:created xsi:type="dcterms:W3CDTF">2019-04-10T20:27:09Z</dcterms:created>
  <dcterms:modified xsi:type="dcterms:W3CDTF">2024-05-20T16:49:18Z</dcterms:modified>
</cp:coreProperties>
</file>